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Poppins"/>
      <p:regular r:id="rId28"/>
      <p:bold r:id="rId29"/>
      <p:italic r:id="rId30"/>
      <p:boldItalic r:id="rId31"/>
    </p:embeddedFont>
    <p:embeddedFont>
      <p:font typeface="Helvetica Neue"/>
      <p:regular r:id="rId32"/>
      <p:bold r:id="rId33"/>
      <p:italic r:id="rId34"/>
      <p:boldItalic r:id="rId35"/>
    </p:embeddedFont>
    <p:embeddedFont>
      <p:font typeface="Helvetica Neue Light"/>
      <p:regular r:id="rId36"/>
      <p:bold r:id="rId37"/>
      <p:italic r:id="rId38"/>
      <p:boldItalic r:id="rId39"/>
    </p:embeddedFont>
    <p:embeddedFont>
      <p:font typeface="Fira Sans Extra Condensed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  <p:embeddedFont>
      <p:font typeface="Century Gothic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-regular.fntdata"/><Relationship Id="rId42" Type="http://schemas.openxmlformats.org/officeDocument/2006/relationships/font" Target="fonts/FiraSansExtraCondensed-italic.fntdata"/><Relationship Id="rId41" Type="http://schemas.openxmlformats.org/officeDocument/2006/relationships/font" Target="fonts/FiraSansExtraCondensed-bold.fntdata"/><Relationship Id="rId44" Type="http://schemas.openxmlformats.org/officeDocument/2006/relationships/font" Target="fonts/OpenSans-regular.fntdata"/><Relationship Id="rId43" Type="http://schemas.openxmlformats.org/officeDocument/2006/relationships/font" Target="fonts/FiraSansExtraCondensed-boldItalic.fntdata"/><Relationship Id="rId46" Type="http://schemas.openxmlformats.org/officeDocument/2006/relationships/font" Target="fonts/OpenSans-italic.fntdata"/><Relationship Id="rId45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CenturyGothic-regular.fntdata"/><Relationship Id="rId47" Type="http://schemas.openxmlformats.org/officeDocument/2006/relationships/font" Target="fonts/OpenSans-boldItalic.fntdata"/><Relationship Id="rId49" Type="http://schemas.openxmlformats.org/officeDocument/2006/relationships/font" Target="fonts/CenturyGothic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-boldItalic.fntdata"/><Relationship Id="rId30" Type="http://schemas.openxmlformats.org/officeDocument/2006/relationships/font" Target="fonts/Poppins-italic.fntdata"/><Relationship Id="rId33" Type="http://schemas.openxmlformats.org/officeDocument/2006/relationships/font" Target="fonts/HelveticaNeue-bold.fntdata"/><Relationship Id="rId32" Type="http://schemas.openxmlformats.org/officeDocument/2006/relationships/font" Target="fonts/HelveticaNeue-regular.fntdata"/><Relationship Id="rId35" Type="http://schemas.openxmlformats.org/officeDocument/2006/relationships/font" Target="fonts/HelveticaNeue-boldItalic.fntdata"/><Relationship Id="rId34" Type="http://schemas.openxmlformats.org/officeDocument/2006/relationships/font" Target="fonts/HelveticaNeue-italic.fntdata"/><Relationship Id="rId37" Type="http://schemas.openxmlformats.org/officeDocument/2006/relationships/font" Target="fonts/HelveticaNeueLight-bold.fntdata"/><Relationship Id="rId36" Type="http://schemas.openxmlformats.org/officeDocument/2006/relationships/font" Target="fonts/HelveticaNeueLight-regular.fntdata"/><Relationship Id="rId39" Type="http://schemas.openxmlformats.org/officeDocument/2006/relationships/font" Target="fonts/HelveticaNeueLight-boldItalic.fntdata"/><Relationship Id="rId38" Type="http://schemas.openxmlformats.org/officeDocument/2006/relationships/font" Target="fonts/HelveticaNeueLight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Poppins-regular.fntdata"/><Relationship Id="rId27" Type="http://schemas.openxmlformats.org/officeDocument/2006/relationships/font" Target="fonts/Roboto-boldItalic.fntdata"/><Relationship Id="rId29" Type="http://schemas.openxmlformats.org/officeDocument/2006/relationships/font" Target="fonts/Poppins-bold.fntdata"/><Relationship Id="rId51" Type="http://schemas.openxmlformats.org/officeDocument/2006/relationships/font" Target="fonts/CenturyGothic-boldItalic.fntdata"/><Relationship Id="rId50" Type="http://schemas.openxmlformats.org/officeDocument/2006/relationships/font" Target="fonts/CenturyGothic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188cbbc49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188cbbc49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601d9268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5601d9268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601d92685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5601d9268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5601d9268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5601d9268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601d9268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601d9268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5ffa5c3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5ffa5c3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601d9268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601d9268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601d9268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5601d9268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601d9268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5601d9268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601d926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601d926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88cbbc496_0_4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188cbbc496_0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601d92685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5601d92685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68a539eb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568a539eb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601d9268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5601d9268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601d9268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601d9268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601d9268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601d9268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601d9268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601d9268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4363925" y="966200"/>
            <a:ext cx="4114800" cy="273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363925" y="3697464"/>
            <a:ext cx="41148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3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27200" y="-11650"/>
            <a:ext cx="9198400" cy="51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3"/>
          <p:cNvSpPr txBox="1"/>
          <p:nvPr>
            <p:ph type="title"/>
          </p:nvPr>
        </p:nvSpPr>
        <p:spPr>
          <a:xfrm>
            <a:off x="1684275" y="1036950"/>
            <a:ext cx="4430100" cy="9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" name="Google Shape;41;p13"/>
          <p:cNvSpPr txBox="1"/>
          <p:nvPr>
            <p:ph idx="1" type="subTitle"/>
          </p:nvPr>
        </p:nvSpPr>
        <p:spPr>
          <a:xfrm>
            <a:off x="1684275" y="2018250"/>
            <a:ext cx="4430100" cy="2088300"/>
          </a:xfrm>
          <a:prstGeom prst="rect">
            <a:avLst/>
          </a:prstGeom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4"/>
          <p:cNvPicPr preferRelativeResize="0"/>
          <p:nvPr/>
        </p:nvPicPr>
        <p:blipFill rotWithShape="1">
          <a:blip r:embed="rId2">
            <a:alphaModFix/>
          </a:blip>
          <a:srcRect b="59" l="0" r="0" t="59"/>
          <a:stretch/>
        </p:blipFill>
        <p:spPr>
          <a:xfrm>
            <a:off x="-35425" y="-19885"/>
            <a:ext cx="9198401" cy="516338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4"/>
          <p:cNvSpPr txBox="1"/>
          <p:nvPr>
            <p:ph type="title"/>
          </p:nvPr>
        </p:nvSpPr>
        <p:spPr>
          <a:xfrm>
            <a:off x="928425" y="2880150"/>
            <a:ext cx="4394400" cy="60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5" name="Google Shape;45;p14"/>
          <p:cNvSpPr txBox="1"/>
          <p:nvPr>
            <p:ph idx="1" type="subTitle"/>
          </p:nvPr>
        </p:nvSpPr>
        <p:spPr>
          <a:xfrm>
            <a:off x="928425" y="1663050"/>
            <a:ext cx="4394400" cy="12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eal" showMasterSp="0">
  <p:cSld name="Title - Seal">
    <p:bg>
      <p:bgPr>
        <a:solidFill>
          <a:srgbClr val="00A5D9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KI SEAL REV.png" id="48" name="Google Shape;4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600001">
            <a:off x="5817415" y="2628549"/>
            <a:ext cx="3046274" cy="302566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5"/>
          <p:cNvSpPr txBox="1"/>
          <p:nvPr>
            <p:ph idx="1" type="body"/>
          </p:nvPr>
        </p:nvSpPr>
        <p:spPr>
          <a:xfrm>
            <a:off x="387925" y="1979042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Open Sans"/>
              <a:buNone/>
              <a:defRPr b="1" sz="5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2" type="body"/>
          </p:nvPr>
        </p:nvSpPr>
        <p:spPr>
          <a:xfrm>
            <a:off x="387925" y="2742530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3" type="body"/>
          </p:nvPr>
        </p:nvSpPr>
        <p:spPr>
          <a:xfrm>
            <a:off x="387925" y="1382819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eft" showMasterSp="0" type="title">
  <p:cSld name="TITLE">
    <p:bg>
      <p:bgPr>
        <a:solidFill>
          <a:srgbClr val="00A5D9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idx="1" type="body"/>
          </p:nvPr>
        </p:nvSpPr>
        <p:spPr>
          <a:xfrm>
            <a:off x="387925" y="1979042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Open Sans"/>
              <a:buNone/>
              <a:defRPr b="1" sz="5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2" type="body"/>
          </p:nvPr>
        </p:nvSpPr>
        <p:spPr>
          <a:xfrm>
            <a:off x="387925" y="2742530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pic>
        <p:nvPicPr>
          <p:cNvPr descr="logo_CKI_wordmark_ white_oneline_PNG.png" id="61" name="Google Shape;6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17"/>
          <p:cNvSpPr txBox="1"/>
          <p:nvPr>
            <p:ph idx="3" type="body"/>
          </p:nvPr>
        </p:nvSpPr>
        <p:spPr>
          <a:xfrm>
            <a:off x="387925" y="1382819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 showMasterSp="0" type="tx">
  <p:cSld name="TITLE_AND_BODY">
    <p:bg>
      <p:bgPr>
        <a:solidFill>
          <a:srgbClr val="00A5D9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idx="1" type="body"/>
          </p:nvPr>
        </p:nvSpPr>
        <p:spPr>
          <a:xfrm>
            <a:off x="387925" y="1979042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Open Sans"/>
              <a:buNone/>
              <a:defRPr b="1" sz="5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67" name="Google Shape;67;p18"/>
          <p:cNvSpPr txBox="1"/>
          <p:nvPr>
            <p:ph idx="2" type="body"/>
          </p:nvPr>
        </p:nvSpPr>
        <p:spPr>
          <a:xfrm>
            <a:off x="387925" y="2742530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pic>
        <p:nvPicPr>
          <p:cNvPr descr="logo_CKI_wordmark_ white_oneline_PNG.png" id="68" name="Google Shape;6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8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8"/>
          <p:cNvSpPr txBox="1"/>
          <p:nvPr>
            <p:ph idx="3" type="body"/>
          </p:nvPr>
        </p:nvSpPr>
        <p:spPr>
          <a:xfrm>
            <a:off x="387925" y="1382819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 showMasterSp="0">
  <p:cSld name="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KI_ wordmark_BW_oneline_PNG.png" id="73" name="Google Shape;7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9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00A5D9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  <a:defRPr b="1" sz="3900">
                <a:solidFill>
                  <a:srgbClr val="00A5D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- Colour" showMasterSp="0">
  <p:cSld name="Text - Colour">
    <p:bg>
      <p:bgPr>
        <a:solidFill>
          <a:srgbClr val="00A5D9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KI_wordmark_ white_oneline_PNG.png" id="79" name="Google Shape;7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  <a:defRPr b="1" sz="3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" showMasterSp="0">
  <p:cSld name="Bullet Poin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KI_ wordmark_BW_oneline_PNG.png" id="85" name="Google Shape;8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1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00A5D9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  <a:defRPr b="1" sz="3900">
                <a:solidFill>
                  <a:srgbClr val="00A5D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1pPr>
            <a:lvl2pPr indent="-463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2pPr>
            <a:lvl3pPr indent="-463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3pPr>
            <a:lvl4pPr indent="-4635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4pPr>
            <a:lvl5pPr indent="-4635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 - Colour" showMasterSp="0">
  <p:cSld name="Bullet Points - Colour">
    <p:bg>
      <p:bgPr>
        <a:solidFill>
          <a:srgbClr val="00A5D9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KI_wordmark_ white_oneline_PNG.png" id="91" name="Google Shape;9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2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  <a:defRPr b="1" sz="3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Open Sans"/>
              <a:buChar char="•"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463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Open Sans"/>
              <a:buChar char="•"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463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Open Sans"/>
              <a:buChar char="•"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4635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Open Sans"/>
              <a:buChar char="•"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4635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Open Sans"/>
              <a:buChar char="•"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" showMasterSp="0">
  <p:cSld name="Highligh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0" y="0"/>
            <a:ext cx="3377100" cy="5143500"/>
          </a:xfrm>
          <a:prstGeom prst="rect">
            <a:avLst/>
          </a:prstGeom>
          <a:solidFill>
            <a:srgbClr val="00A5D9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  <a:defRPr b="1" sz="3900">
                <a:solidFill>
                  <a:srgbClr val="00A5D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00" name="Google Shape;100;p23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ogo_CKI_wordmark_ white_oneline_PNG.png" id="101" name="Google Shape;10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3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Open Sans"/>
              <a:buNone/>
              <a:defRPr b="1" sz="3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03" name="Google Shape;103;p23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mages" showMasterSp="0">
  <p:cSld name="Two Image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KI_ wordmark_BW_oneline_PNG.png" id="106" name="Google Shape;10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4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00A5D9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24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  <a:defRPr b="1" sz="3900">
                <a:solidFill>
                  <a:srgbClr val="00A5D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09" name="Google Shape;109;p24"/>
          <p:cNvSpPr txBox="1"/>
          <p:nvPr>
            <p:ph idx="2" type="body"/>
          </p:nvPr>
        </p:nvSpPr>
        <p:spPr>
          <a:xfrm>
            <a:off x="387925" y="3075252"/>
            <a:ext cx="38826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10" name="Google Shape;110;p24"/>
          <p:cNvSpPr/>
          <p:nvPr>
            <p:ph idx="3" type="pic"/>
          </p:nvPr>
        </p:nvSpPr>
        <p:spPr>
          <a:xfrm>
            <a:off x="387925" y="1027651"/>
            <a:ext cx="38826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1" name="Google Shape;111;p24"/>
          <p:cNvSpPr/>
          <p:nvPr>
            <p:ph idx="4" type="pic"/>
          </p:nvPr>
        </p:nvSpPr>
        <p:spPr>
          <a:xfrm>
            <a:off x="4516427" y="1027651"/>
            <a:ext cx="38826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2" name="Google Shape;112;p24"/>
          <p:cNvSpPr txBox="1"/>
          <p:nvPr>
            <p:ph idx="5" type="body"/>
          </p:nvPr>
        </p:nvSpPr>
        <p:spPr>
          <a:xfrm>
            <a:off x="4516426" y="3075253"/>
            <a:ext cx="38826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Open Sans"/>
              <a:buNone/>
              <a:defRPr sz="2600"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with Image" showMasterSp="0">
  <p:cSld name="Text with Imag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CKI_ wordmark_BW_oneline_PNG.png" id="115" name="Google Shape;11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25" y="4541758"/>
            <a:ext cx="1590601" cy="401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00A5D9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5"/>
          <p:cNvSpPr txBox="1"/>
          <p:nvPr>
            <p:ph idx="1" type="body"/>
          </p:nvPr>
        </p:nvSpPr>
        <p:spPr>
          <a:xfrm>
            <a:off x="387925" y="119705"/>
            <a:ext cx="48918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  <a:defRPr b="1" sz="3900">
                <a:solidFill>
                  <a:srgbClr val="00A5D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2" type="body"/>
          </p:nvPr>
        </p:nvSpPr>
        <p:spPr>
          <a:xfrm>
            <a:off x="387925" y="1027651"/>
            <a:ext cx="48918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1pPr>
            <a:lvl2pPr indent="-463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2pPr>
            <a:lvl3pPr indent="-4635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3pPr>
            <a:lvl4pPr indent="-463550" lvl="3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4pPr>
            <a:lvl5pPr indent="-463550" lvl="4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700"/>
              <a:buFont typeface="Open Sans"/>
              <a:buChar char="•"/>
              <a:defRPr sz="2600">
                <a:latin typeface="Open Sans"/>
                <a:ea typeface="Open Sans"/>
                <a:cs typeface="Open Sans"/>
                <a:sym typeface="Open Sans"/>
              </a:defRPr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19" name="Google Shape;119;p25"/>
          <p:cNvSpPr/>
          <p:nvPr>
            <p:ph idx="3" type="pic"/>
          </p:nvPr>
        </p:nvSpPr>
        <p:spPr>
          <a:xfrm>
            <a:off x="5578440" y="0"/>
            <a:ext cx="35655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- White" showMasterSp="0">
  <p:cSld name="Full Image - Whit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3" name="Google Shape;123;p26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6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Image - Colour">
  <p:cSld name="Full Image - Colou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7" name="Google Shape;127;p27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gline" showMasterSp="0">
  <p:cSld name="Tagline">
    <p:bg>
      <p:bgPr>
        <a:solidFill>
          <a:srgbClr val="00A5D9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raphic_CKI_WorldsLargest_PMSBlack.png" id="130" name="Google Shape;13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4497" y="824198"/>
            <a:ext cx="4781255" cy="349510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8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eal" showMasterSp="0">
  <p:cSld name="Title - Seal">
    <p:bg>
      <p:bgPr>
        <a:solidFill>
          <a:srgbClr val="00A5D9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KI SEAL REV.png" id="134" name="Google Shape;13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600001">
            <a:off x="5817415" y="2628549"/>
            <a:ext cx="3046274" cy="302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9"/>
          <p:cNvSpPr txBox="1"/>
          <p:nvPr>
            <p:ph idx="1" type="body"/>
          </p:nvPr>
        </p:nvSpPr>
        <p:spPr>
          <a:xfrm>
            <a:off x="387925" y="1979042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Open Sans"/>
              <a:buNone/>
              <a:defRPr b="1" sz="5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36" name="Google Shape;136;p29"/>
          <p:cNvSpPr txBox="1"/>
          <p:nvPr>
            <p:ph idx="2" type="body"/>
          </p:nvPr>
        </p:nvSpPr>
        <p:spPr>
          <a:xfrm>
            <a:off x="387925" y="2742530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37" name="Google Shape;137;p29"/>
          <p:cNvSpPr txBox="1"/>
          <p:nvPr>
            <p:ph idx="3" type="body"/>
          </p:nvPr>
        </p:nvSpPr>
        <p:spPr>
          <a:xfrm>
            <a:off x="387925" y="1382819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  <a:defRPr b="1" sz="2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2pPr>
            <a:lvl3pPr indent="-336550" lvl="2" marL="1371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3pPr>
            <a:lvl4pPr indent="-336550" lvl="3" marL="1828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4pPr>
            <a:lvl5pPr indent="-336550" lvl="4" marL="22860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  <a:defRPr/>
            </a:lvl9pPr>
          </a:lstStyle>
          <a:p/>
        </p:txBody>
      </p:sp>
      <p:sp>
        <p:nvSpPr>
          <p:cNvPr id="138" name="Google Shape;138;p29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- Stripe">
  <p:cSld name="White - Strip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ur - Stripe" showMasterSp="0">
  <p:cSld name="Colour - Stripe">
    <p:bg>
      <p:bgPr>
        <a:solidFill>
          <a:srgbClr val="00A5D9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31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15" name="Google Shape;15;p4"/>
          <p:cNvSpPr txBox="1"/>
          <p:nvPr>
            <p:ph idx="1" type="body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- Blank" showMasterSp="0">
  <p:cSld name="White - Blank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ur - Blank" showMasterSp="0">
  <p:cSld name="Colour - Blank">
    <p:bg>
      <p:bgPr>
        <a:solidFill>
          <a:srgbClr val="00A5D9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/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" name="Google Shape;19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" name="Google Shape;3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1" name="Google Shape;3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b="1"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/>
          <p:nvPr/>
        </p:nvSpPr>
        <p:spPr>
          <a:xfrm>
            <a:off x="0" y="0"/>
            <a:ext cx="89100" cy="5143500"/>
          </a:xfrm>
          <a:prstGeom prst="rect">
            <a:avLst/>
          </a:prstGeom>
          <a:solidFill>
            <a:srgbClr val="00A5D9"/>
          </a:solidFill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16"/>
          <p:cNvSpPr txBox="1"/>
          <p:nvPr>
            <p:ph type="title"/>
          </p:nvPr>
        </p:nvSpPr>
        <p:spPr>
          <a:xfrm>
            <a:off x="669727" y="133945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" name="Google Shape;56;p16"/>
          <p:cNvSpPr txBox="1"/>
          <p:nvPr>
            <p:ph idx="1" type="body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19100" lvl="1" marL="914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19100" lvl="2" marL="1371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19100" lvl="3" marL="1828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19100" lvl="4" marL="22860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19100" lvl="5" marL="2743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19100" lvl="6" marL="3200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19100" lvl="7" marL="3657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19100" lvl="8" marL="4114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document/d/1fgZBFfEjwR4yM4qxYyiWGqDfpJwQtbLMZDJLlxu7rnU/edit#heading=h.4v2n5br9bco0" TargetMode="External"/><Relationship Id="rId4" Type="http://schemas.openxmlformats.org/officeDocument/2006/relationships/hyperlink" Target="https://docs.google.com/document/d/1YAP_37ju3EKfbPXfJpF18id-4nMeea_u1Ic7FItVtDU/edit?usp=sharing" TargetMode="External"/><Relationship Id="rId5" Type="http://schemas.openxmlformats.org/officeDocument/2006/relationships/hyperlink" Target="https://docs.google.com/presentation/d/12bkOF2iqjl30QUFjHgxOnCyqAfl30crY3HVOtjFrvbE/edit#slide=id.g3d16838c2a_0_102" TargetMode="External"/><Relationship Id="rId6" Type="http://schemas.openxmlformats.org/officeDocument/2006/relationships/hyperlink" Target="https://docs.google.com/presentation/d/15WPLut3SxOkpx8yujiJcGEyRpwBNtaCtSfTjql1JUio/edit#slide=id.g3e87cee74d_1_13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/>
          <p:nvPr>
            <p:ph idx="1" type="body"/>
          </p:nvPr>
        </p:nvSpPr>
        <p:spPr>
          <a:xfrm>
            <a:off x="387925" y="1674250"/>
            <a:ext cx="6754800" cy="12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Open Sans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Recruitment</a:t>
            </a:r>
            <a:endParaRPr sz="4896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34"/>
          <p:cNvSpPr txBox="1"/>
          <p:nvPr>
            <p:ph idx="2" type="body"/>
          </p:nvPr>
        </p:nvSpPr>
        <p:spPr>
          <a:xfrm>
            <a:off x="387925" y="2742530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Tabling Tips &amp; Tricks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34"/>
          <p:cNvSpPr txBox="1"/>
          <p:nvPr>
            <p:ph idx="3" type="body"/>
          </p:nvPr>
        </p:nvSpPr>
        <p:spPr>
          <a:xfrm>
            <a:off x="387925" y="1306619"/>
            <a:ext cx="8010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NY District Circle K Presents…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" name="Google Shape;1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28" y="134801"/>
            <a:ext cx="1429750" cy="1092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What to say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43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latin typeface="Century Gothic"/>
                <a:ea typeface="Century Gothic"/>
                <a:cs typeface="Century Gothic"/>
                <a:sym typeface="Century Gothic"/>
              </a:rPr>
              <a:t>BRAINSTORM!!</a:t>
            </a:r>
            <a:endParaRPr b="1"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43"/>
          <p:cNvSpPr txBox="1"/>
          <p:nvPr>
            <p:ph idx="3" type="body"/>
          </p:nvPr>
        </p:nvSpPr>
        <p:spPr>
          <a:xfrm>
            <a:off x="387925" y="119700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Elmira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43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0" name="Google Shape;2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" y="1198287"/>
            <a:ext cx="3471026" cy="26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2369" y="3193669"/>
            <a:ext cx="3655650" cy="190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4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What to say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44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Why did you join CKI?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Why did you stay?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What makes CKI unique?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K-Family, District, International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What </a:t>
            </a:r>
            <a:r>
              <a:rPr b="1" lang="en" sz="2100">
                <a:latin typeface="Century Gothic"/>
                <a:ea typeface="Century Gothic"/>
                <a:cs typeface="Century Gothic"/>
                <a:sym typeface="Century Gothic"/>
              </a:rPr>
              <a:t>will 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your club be doing?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Where will you visit?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How will it benefit them 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professional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Ask </a:t>
            </a:r>
            <a:r>
              <a:rPr b="1" lang="en" sz="2100">
                <a:latin typeface="Century Gothic"/>
                <a:ea typeface="Century Gothic"/>
                <a:cs typeface="Century Gothic"/>
                <a:sym typeface="Century Gothic"/>
              </a:rPr>
              <a:t>them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 questions!!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44"/>
          <p:cNvSpPr txBox="1"/>
          <p:nvPr>
            <p:ph idx="3" type="body"/>
          </p:nvPr>
        </p:nvSpPr>
        <p:spPr>
          <a:xfrm>
            <a:off x="387925" y="119700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Fordham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44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0" name="Google Shape;2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00" y="1027650"/>
            <a:ext cx="3205450" cy="32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5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Key things to have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45"/>
          <p:cNvSpPr txBox="1"/>
          <p:nvPr>
            <p:ph idx="2" type="body"/>
          </p:nvPr>
        </p:nvSpPr>
        <p:spPr>
          <a:xfrm>
            <a:off x="3722375" y="1027650"/>
            <a:ext cx="4676400" cy="38973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Advertise to past Key’ers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“Key Clubbers wanted!”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Have the CKI seal somewhere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Pictures!!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Give evidence of what you do!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An interest sheet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Computer or physical form?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Ensure they fill it out!!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Make it clear at a glance who you are &amp; what you do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Buzz words that people know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CKI Merch!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45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RPI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45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p45"/>
          <p:cNvPicPr preferRelativeResize="0"/>
          <p:nvPr/>
        </p:nvPicPr>
        <p:blipFill rotWithShape="1">
          <a:blip r:embed="rId3">
            <a:alphaModFix/>
          </a:blip>
          <a:srcRect b="0" l="0" r="0" t="13926"/>
          <a:stretch/>
        </p:blipFill>
        <p:spPr>
          <a:xfrm>
            <a:off x="147550" y="956875"/>
            <a:ext cx="3177750" cy="34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5"/>
          <p:cNvPicPr preferRelativeResize="0"/>
          <p:nvPr/>
        </p:nvPicPr>
        <p:blipFill rotWithShape="1">
          <a:blip r:embed="rId4">
            <a:alphaModFix/>
          </a:blip>
          <a:srcRect b="0" l="17424" r="17044" t="0"/>
          <a:stretch/>
        </p:blipFill>
        <p:spPr>
          <a:xfrm rot="1474249">
            <a:off x="7973748" y="826041"/>
            <a:ext cx="1006358" cy="1007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6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Key things to do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46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Boston Uni.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46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46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Stand!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Actively invite people over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Don’t just sit there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Be engaging!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Try to engage in conversation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Don’t just speak at them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Name tag with position?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What does CKI have to offer?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Have fun!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9" name="Google Shape;2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5" y="1453975"/>
            <a:ext cx="3392600" cy="25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Make it interactive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47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Adelphi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47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47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Do a service project!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Have a 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positivity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 board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Simple craft service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Giveaways!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Activities for prizes!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Spin a wheel, Plinko, etc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Random Trivia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Guess amount of jelly beans in a jar (with prize at the meeting!)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Food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Have unique food if possible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3" marL="18288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Popcorn machine, 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water ice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8" name="Google Shape;2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25" y="1415125"/>
            <a:ext cx="3333199" cy="26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What to give away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48"/>
          <p:cNvSpPr txBox="1"/>
          <p:nvPr>
            <p:ph idx="2" type="body"/>
          </p:nvPr>
        </p:nvSpPr>
        <p:spPr>
          <a:xfrm>
            <a:off x="3722375" y="1027650"/>
            <a:ext cx="4676400" cy="40653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What will people want?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Stickers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Food (Ramen, Baked Goods, etc)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Candy (The good stuff)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College specific things (Map with the best ____ spots)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Positivity Rocks?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Plants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Raffles!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Attach your information to 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everything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!!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Stickers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Buisness Cards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QR codes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Flyers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48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UB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48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3">
            <a:alphaModFix/>
          </a:blip>
          <a:srcRect b="21659" l="0" r="0" t="9141"/>
          <a:stretch/>
        </p:blipFill>
        <p:spPr>
          <a:xfrm>
            <a:off x="284313" y="784437"/>
            <a:ext cx="2904225" cy="357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How to get them to a meeting?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p49"/>
          <p:cNvSpPr txBox="1"/>
          <p:nvPr>
            <p:ph idx="2" type="body"/>
          </p:nvPr>
        </p:nvSpPr>
        <p:spPr>
          <a:xfrm>
            <a:off x="3722376" y="11800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lang="en" sz="2200">
                <a:latin typeface="Century Gothic"/>
                <a:ea typeface="Century Gothic"/>
                <a:cs typeface="Century Gothic"/>
                <a:sym typeface="Century Gothic"/>
              </a:rPr>
              <a:t>Follow up with those on the interest form</a:t>
            </a:r>
            <a:endParaRPr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Century Gothic"/>
              <a:buChar char="●"/>
            </a:pPr>
            <a:r>
              <a:rPr b="1" lang="en" sz="2200">
                <a:latin typeface="Century Gothic"/>
                <a:ea typeface="Century Gothic"/>
                <a:cs typeface="Century Gothic"/>
                <a:sym typeface="Century Gothic"/>
              </a:rPr>
              <a:t>FOOD!!!</a:t>
            </a:r>
            <a:endParaRPr b="1" sz="2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Century Gothic"/>
              <a:buChar char="○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Not Pizza (Over done)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Raffles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○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Get a ticket at the fair and are entered if they bring it to the meeting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○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Or raffle for all in meeting attendance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49"/>
          <p:cNvSpPr txBox="1"/>
          <p:nvPr>
            <p:ph idx="3" type="body"/>
          </p:nvPr>
        </p:nvSpPr>
        <p:spPr>
          <a:xfrm>
            <a:off x="241075" y="119700"/>
            <a:ext cx="29907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Binghamton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49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8" y="1027656"/>
            <a:ext cx="3445376" cy="3413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0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More Resources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50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SzPts val="3700"/>
              <a:buFont typeface="Century Gothic"/>
              <a:buAutoNum type="arabicPeriod"/>
            </a:pP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Preparation Questions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SzPts val="3700"/>
              <a:buFont typeface="Century Gothic"/>
              <a:buAutoNum type="arabicPeriod"/>
            </a:pP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Interacting with Interested Students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SzPts val="3700"/>
              <a:buFont typeface="Century Gothic"/>
              <a:buAutoNum type="arabicPeriod"/>
            </a:pP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Recruitment &amp; Retention Workshop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SzPts val="3700"/>
              <a:buFont typeface="Century Gothic"/>
              <a:buAutoNum type="arabicPeriod"/>
            </a:pPr>
            <a:r>
              <a:rPr lang="en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Recruitment &amp; Retention Workshop 2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What is Recruitment &amp; Retention?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Google Shape;161;p35"/>
          <p:cNvSpPr txBox="1"/>
          <p:nvPr>
            <p:ph idx="2" type="body"/>
          </p:nvPr>
        </p:nvSpPr>
        <p:spPr>
          <a:xfrm>
            <a:off x="387925" y="3075252"/>
            <a:ext cx="3882600" cy="10407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" name="Google Shape;162;p35"/>
          <p:cNvSpPr txBox="1"/>
          <p:nvPr>
            <p:ph idx="5" type="body"/>
          </p:nvPr>
        </p:nvSpPr>
        <p:spPr>
          <a:xfrm>
            <a:off x="4516426" y="3075253"/>
            <a:ext cx="3882600" cy="10407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35"/>
          <p:cNvSpPr txBox="1"/>
          <p:nvPr>
            <p:ph idx="2" type="body"/>
          </p:nvPr>
        </p:nvSpPr>
        <p:spPr>
          <a:xfrm>
            <a:off x="387925" y="1027648"/>
            <a:ext cx="3882600" cy="20475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Recruitment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Gaining </a:t>
            </a: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NEW 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members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Best time to recruit is the first few weeks </a:t>
            </a: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BEFORE 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&amp; </a:t>
            </a: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AFTER 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the start of the semester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35"/>
          <p:cNvSpPr txBox="1"/>
          <p:nvPr>
            <p:ph idx="2" type="body"/>
          </p:nvPr>
        </p:nvSpPr>
        <p:spPr>
          <a:xfrm>
            <a:off x="4516425" y="1027648"/>
            <a:ext cx="3882600" cy="20475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Retention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-"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Retaining the members you </a:t>
            </a:r>
            <a:r>
              <a:rPr b="1" lang="en" sz="1800">
                <a:latin typeface="Century Gothic"/>
                <a:ea typeface="Century Gothic"/>
                <a:cs typeface="Century Gothic"/>
                <a:sym typeface="Century Gothic"/>
              </a:rPr>
              <a:t>ALREADY have</a:t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-"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By the activities you do </a:t>
            </a:r>
            <a:r>
              <a:rPr b="1" lang="en" sz="1800">
                <a:latin typeface="Century Gothic"/>
                <a:ea typeface="Century Gothic"/>
                <a:cs typeface="Century Gothic"/>
                <a:sym typeface="Century Gothic"/>
              </a:rPr>
              <a:t>throughout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the year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25" y="2462500"/>
            <a:ext cx="3333199" cy="262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800" y="2462500"/>
            <a:ext cx="2629950" cy="262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Retention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36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key to keeping a club alive and strong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Foster an atmosphere that members what to be apart of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Club Meetings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Social Activities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Keep members interested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Do a variety of activities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Listen to member feedback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Recognize members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3" name="Google Shape;17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478" y="1848975"/>
            <a:ext cx="3862874" cy="289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025" y="1513650"/>
            <a:ext cx="3440224" cy="34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/>
          <p:nvPr>
            <p:ph idx="1" type="body"/>
          </p:nvPr>
        </p:nvSpPr>
        <p:spPr>
          <a:xfrm>
            <a:off x="387925" y="119705"/>
            <a:ext cx="80109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5D9"/>
              </a:buClr>
              <a:buSzPts val="3900"/>
              <a:buFont typeface="Open Sans"/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Recruitment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37"/>
          <p:cNvSpPr txBox="1"/>
          <p:nvPr>
            <p:ph idx="2" type="body"/>
          </p:nvPr>
        </p:nvSpPr>
        <p:spPr>
          <a:xfrm>
            <a:off x="387925" y="1027651"/>
            <a:ext cx="8010900" cy="30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key to starting and growing a club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Be proactive &amp; approachable at events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Table to attract other &amp; encourage visitors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Advertise yourself at other events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3050" lvl="0" marL="292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2100"/>
              <a:buFont typeface="Century Gothic"/>
              <a:buChar char="●"/>
            </a:pPr>
            <a:r>
              <a:rPr lang="en" sz="21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Get the word out</a:t>
            </a:r>
            <a:endParaRPr sz="21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Collaborate on campus with other orgs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41300" lvl="1" marL="584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72C"/>
              </a:buClr>
              <a:buSzPts val="1600"/>
              <a:buFont typeface="Century Gothic"/>
              <a:buChar char="○"/>
            </a:pPr>
            <a:r>
              <a:rPr lang="en" sz="1600">
                <a:solidFill>
                  <a:srgbClr val="23272C"/>
                </a:solidFill>
                <a:highlight>
                  <a:srgbClr val="FEFEFE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Have a presence on campus</a:t>
            </a:r>
            <a:endParaRPr sz="1600">
              <a:solidFill>
                <a:srgbClr val="23272C"/>
              </a:solidFill>
              <a:highlight>
                <a:srgbClr val="FEFEFE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00" y="473013"/>
            <a:ext cx="7676005" cy="389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What is Tabling?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39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Recruitment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 tactic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Used to attract new members to the club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Usually Freshman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Set up a table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Displays who your club is and what you do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Have a variety of elements at the table to attract people to the table and to the club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Members also pitch the club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39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Pace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39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12" y="957000"/>
            <a:ext cx="3266025" cy="326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0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Where to Table?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40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Club Fairs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Fall </a:t>
            </a:r>
            <a:r>
              <a:rPr b="1" lang="en" sz="1600"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 Spring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Community service fairs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On campus club activities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On campus service events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Open to all students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Randomly throughout the Semester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It doesn’t have to be a club fair!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40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RIT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40"/>
          <p:cNvSpPr txBox="1"/>
          <p:nvPr>
            <p:ph idx="4" type="body"/>
          </p:nvPr>
        </p:nvSpPr>
        <p:spPr>
          <a:xfrm>
            <a:off x="387925" y="956863"/>
            <a:ext cx="26970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25" y="818579"/>
            <a:ext cx="2696999" cy="202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938" y="2889975"/>
            <a:ext cx="2734975" cy="225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12" y="2571750"/>
            <a:ext cx="2760424" cy="276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When not to Table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41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NEVER!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Table anywhere!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Fundraisers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Food Drives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Advocacy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Public Service Events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Any event on campus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-"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Just ‘cus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41"/>
          <p:cNvSpPr txBox="1"/>
          <p:nvPr>
            <p:ph idx="3" type="body"/>
          </p:nvPr>
        </p:nvSpPr>
        <p:spPr>
          <a:xfrm>
            <a:off x="387925" y="119705"/>
            <a:ext cx="26970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CCNY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" name="Google Shape;213;p41"/>
          <p:cNvPicPr preferRelativeResize="0"/>
          <p:nvPr/>
        </p:nvPicPr>
        <p:blipFill rotWithShape="1">
          <a:blip r:embed="rId4">
            <a:alphaModFix/>
          </a:blip>
          <a:srcRect b="0" l="0" r="0" t="28739"/>
          <a:stretch/>
        </p:blipFill>
        <p:spPr>
          <a:xfrm>
            <a:off x="432212" y="815225"/>
            <a:ext cx="2608400" cy="2318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"/>
          <p:cNvSpPr txBox="1"/>
          <p:nvPr>
            <p:ph idx="1" type="body"/>
          </p:nvPr>
        </p:nvSpPr>
        <p:spPr>
          <a:xfrm>
            <a:off x="3722376" y="119705"/>
            <a:ext cx="4676400" cy="837300"/>
          </a:xfrm>
          <a:prstGeom prst="rect">
            <a:avLst/>
          </a:prstGeom>
        </p:spPr>
        <p:txBody>
          <a:bodyPr anchorCtr="0" anchor="ctr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How to prepare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42"/>
          <p:cNvSpPr txBox="1"/>
          <p:nvPr>
            <p:ph idx="2" type="body"/>
          </p:nvPr>
        </p:nvSpPr>
        <p:spPr>
          <a:xfrm>
            <a:off x="3722376" y="1027651"/>
            <a:ext cx="4676400" cy="30882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Prepare and Practice and elevator speech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Create a signup schedule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Get members 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excited</a:t>
            </a: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 &amp; eager to visit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Get members to create posters!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entury Gothic"/>
              <a:buChar char="-"/>
            </a:pPr>
            <a:r>
              <a:rPr lang="en" sz="2100">
                <a:latin typeface="Century Gothic"/>
                <a:ea typeface="Century Gothic"/>
                <a:cs typeface="Century Gothic"/>
                <a:sym typeface="Century Gothic"/>
              </a:rPr>
              <a:t>Post on social media!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What are you giving out?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entury Gothic"/>
              <a:buChar char="-"/>
            </a:pPr>
            <a:r>
              <a:rPr lang="en" sz="1600">
                <a:latin typeface="Century Gothic"/>
                <a:ea typeface="Century Gothic"/>
                <a:cs typeface="Century Gothic"/>
                <a:sym typeface="Century Gothic"/>
              </a:rPr>
              <a:t>Where are you?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42"/>
          <p:cNvSpPr txBox="1"/>
          <p:nvPr>
            <p:ph idx="3" type="body"/>
          </p:nvPr>
        </p:nvSpPr>
        <p:spPr>
          <a:xfrm>
            <a:off x="387925" y="119700"/>
            <a:ext cx="2697000" cy="837300"/>
          </a:xfrm>
          <a:prstGeom prst="rect">
            <a:avLst/>
          </a:prstGeom>
        </p:spPr>
        <p:txBody>
          <a:bodyPr anchorCtr="0" anchor="t" bIns="32750" lIns="32750" spcFirstLastPara="1" rIns="32750" wrap="square" tIns="32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LIU Brooklyn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75" y="1571650"/>
            <a:ext cx="3334101" cy="250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vent Sponsorship Infographic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6B8FC9"/>
      </a:accent1>
      <a:accent2>
        <a:srgbClr val="52D1BF"/>
      </a:accent2>
      <a:accent3>
        <a:srgbClr val="39465B"/>
      </a:accent3>
      <a:accent4>
        <a:srgbClr val="365448"/>
      </a:accent4>
      <a:accent5>
        <a:srgbClr val="B53232"/>
      </a:accent5>
      <a:accent6>
        <a:srgbClr val="F2912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